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82" r:id="rId2"/>
    <p:sldId id="256" r:id="rId3"/>
    <p:sldId id="281" r:id="rId4"/>
    <p:sldId id="277" r:id="rId5"/>
    <p:sldId id="257" r:id="rId6"/>
    <p:sldId id="258" r:id="rId7"/>
    <p:sldId id="278" r:id="rId8"/>
    <p:sldId id="259" r:id="rId9"/>
    <p:sldId id="260" r:id="rId10"/>
    <p:sldId id="263" r:id="rId11"/>
    <p:sldId id="264" r:id="rId12"/>
    <p:sldId id="276" r:id="rId13"/>
    <p:sldId id="265" r:id="rId14"/>
    <p:sldId id="269" r:id="rId15"/>
    <p:sldId id="279" r:id="rId16"/>
    <p:sldId id="280" r:id="rId17"/>
    <p:sldId id="284" r:id="rId18"/>
    <p:sldId id="266" r:id="rId19"/>
    <p:sldId id="285" r:id="rId20"/>
    <p:sldId id="268"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38" autoAdjust="0"/>
  </p:normalViewPr>
  <p:slideViewPr>
    <p:cSldViewPr snapToGrid="0">
      <p:cViewPr varScale="1">
        <p:scale>
          <a:sx n="69" d="100"/>
          <a:sy n="69" d="100"/>
        </p:scale>
        <p:origin x="8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dirty="0"/>
              <a:t>How many use </a:t>
            </a:r>
            <a:r>
              <a:rPr lang="en-US" dirty="0"/>
              <a:t>PowerShell</a:t>
            </a:r>
            <a:r>
              <a:rPr dirty="0"/>
              <a:t>?</a:t>
            </a:r>
          </a:p>
          <a:p>
            <a:r>
              <a:rPr dirty="0"/>
              <a:t>Used </a:t>
            </a:r>
            <a:r>
              <a:rPr dirty="0" err="1"/>
              <a:t>sqlps</a:t>
            </a:r>
            <a:r>
              <a:rPr dirty="0"/>
              <a:t>, </a:t>
            </a:r>
            <a:r>
              <a:rPr dirty="0" err="1"/>
              <a:t>sqlserver</a:t>
            </a:r>
            <a:r>
              <a:rPr dirty="0"/>
              <a:t> or </a:t>
            </a:r>
            <a:r>
              <a:rPr dirty="0" err="1"/>
              <a:t>dbatools</a:t>
            </a:r>
            <a:r>
              <a:rPr dirty="0"/>
              <a:t> modules?</a:t>
            </a:r>
          </a:p>
          <a:p>
            <a:r>
              <a:rPr dirty="0"/>
              <a:t>How many instances do you manage?</a:t>
            </a:r>
          </a:p>
          <a:p>
            <a:r>
              <a:rPr dirty="0"/>
              <a:t>Any scripting?</a:t>
            </a:r>
          </a:p>
          <a:p>
            <a:r>
              <a:rPr dirty="0"/>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https://docs.microsoft.com/en-us/sql/relational-databases/server-management-objects-smo/smo-object-model-diagram?view=sql-server-2017</a:t>
            </a:r>
          </a:p>
        </p:txBody>
      </p:sp>
    </p:spTree>
    <p:extLst>
      <p:ext uri="{BB962C8B-B14F-4D97-AF65-F5344CB8AC3E}">
        <p14:creationId xmlns:p14="http://schemas.microsoft.com/office/powerpoint/2010/main" val="95279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the </a:t>
            </a:r>
            <a:r>
              <a:rPr lang="en-US" dirty="0" err="1"/>
              <a:t>dbatools</a:t>
            </a:r>
            <a:r>
              <a:rPr lang="en-US" dirty="0"/>
              <a:t> pro on your team</a:t>
            </a:r>
          </a:p>
        </p:txBody>
      </p:sp>
    </p:spTree>
    <p:extLst>
      <p:ext uri="{BB962C8B-B14F-4D97-AF65-F5344CB8AC3E}">
        <p14:creationId xmlns:p14="http://schemas.microsoft.com/office/powerpoint/2010/main" val="3581647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Scripts are d</a:t>
            </a:r>
            <a:r>
              <a:rPr dirty="0"/>
              <a:t>ocumentation </a:t>
            </a:r>
            <a:r>
              <a:rPr lang="en-US" dirty="0"/>
              <a:t>and documentation is communication</a:t>
            </a:r>
          </a:p>
          <a:p>
            <a:r>
              <a:rPr lang="en-US" dirty="0"/>
              <a:t>	Documentation is a love letter to your future self</a:t>
            </a:r>
          </a:p>
          <a:p>
            <a:r>
              <a:rPr lang="en-US" dirty="0"/>
              <a:t>Communication</a:t>
            </a:r>
          </a:p>
          <a:p>
            <a:r>
              <a:rPr lang="en-US" dirty="0"/>
              <a:t>	Can put PowerShell snippets into your ticket notes</a:t>
            </a:r>
          </a:p>
          <a:p>
            <a:r>
              <a:rPr lang="en-US" dirty="0"/>
              <a:t>	Communicate with peers, change managers</a:t>
            </a:r>
          </a:p>
          <a:p>
            <a:r>
              <a:rPr lang="en-US" dirty="0"/>
              <a:t>	No one is reading your 30 page Word doc</a:t>
            </a:r>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Module and cut-down version of </a:t>
            </a:r>
            <a:r>
              <a:rPr lang="en-US" dirty="0"/>
              <a:t>PowerShell</a:t>
            </a:r>
            <a:r>
              <a:rPr dirty="0"/>
              <a:t>. Don’t use any of these</a:t>
            </a:r>
          </a:p>
          <a:p>
            <a:r>
              <a:rPr dirty="0"/>
              <a:t>Released with SSMS 2016, then sat idle</a:t>
            </a:r>
          </a:p>
          <a:p>
            <a:r>
              <a:rPr dirty="0"/>
              <a:t>Moved to gallery April 2017</a:t>
            </a:r>
          </a:p>
          <a:p>
            <a:r>
              <a:rPr dirty="0"/>
              <a:t>See Drew’s session for more detail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Single purpose - now almost 550 functions</a:t>
            </a:r>
            <a:endParaRPr lang="en-US" dirty="0"/>
          </a:p>
          <a:p>
            <a:r>
              <a:rPr lang="en-US" dirty="0"/>
              <a:t>Just passed 4000 PRs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hyperlink" Target="https://docs.dbatools.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hyperlink" Target="mailto:andy@flxsql.com" TargetMode="Externa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PowerShell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rPr dirty="0"/>
              <a:t>SQL Server &amp; </a:t>
            </a:r>
            <a:r>
              <a:rPr lang="en-US" dirty="0"/>
              <a:t>PowerShell</a:t>
            </a:r>
            <a:endParaRPr dirty="0"/>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rPr dirty="0"/>
              <a:t>2008 - </a:t>
            </a:r>
            <a:r>
              <a:rPr dirty="0" err="1"/>
              <a:t>sqlps</a:t>
            </a:r>
            <a:r>
              <a:rPr dirty="0"/>
              <a:t> &amp; </a:t>
            </a:r>
            <a:r>
              <a:rPr lang="en-US" dirty="0"/>
              <a:t>PowerShell</a:t>
            </a:r>
            <a:r>
              <a:rPr dirty="0"/>
              <a:t> Agent Job Step</a:t>
            </a:r>
          </a:p>
          <a:p>
            <a:pPr>
              <a:buBlip>
                <a:blip r:embed="rId3"/>
              </a:buBlip>
              <a:defRPr sz="4800"/>
            </a:pPr>
            <a:r>
              <a:rPr dirty="0"/>
              <a:t>2016 - </a:t>
            </a:r>
            <a:r>
              <a:rPr dirty="0" err="1"/>
              <a:t>sqlserver</a:t>
            </a:r>
            <a:endParaRPr dirty="0"/>
          </a:p>
          <a:p>
            <a:pPr>
              <a:buBlip>
                <a:blip r:embed="rId3"/>
              </a:buBlip>
              <a:defRPr sz="4800"/>
            </a:pPr>
            <a:r>
              <a:rPr dirty="0"/>
              <a:t>2017 - </a:t>
            </a:r>
            <a:r>
              <a:rPr dirty="0" err="1"/>
              <a:t>sqlserver</a:t>
            </a:r>
            <a:r>
              <a:rPr dirty="0"/>
              <a:t> in </a:t>
            </a:r>
            <a:r>
              <a:rPr lang="en-US" dirty="0"/>
              <a:t>PowerShell</a:t>
            </a:r>
            <a:r>
              <a:rPr dirty="0"/>
              <a:t> Gallery</a:t>
            </a:r>
          </a:p>
          <a:p>
            <a:pPr>
              <a:buBlip>
                <a:blip r:embed="rId3"/>
              </a:buBlip>
              <a:defRPr sz="4800"/>
            </a:pPr>
            <a:r>
              <a:rPr dirty="0"/>
              <a:t>Good starting point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normAutofit/>
          </a:bodyPr>
          <a:lstStyle/>
          <a:p>
            <a:pPr marL="413384" indent="-413384" defTabSz="543305">
              <a:spcBef>
                <a:spcPts val="2900"/>
              </a:spcBef>
              <a:buBlip>
                <a:blip r:embed="rId3"/>
              </a:buBlip>
              <a:defRPr sz="4464"/>
            </a:pPr>
            <a:r>
              <a:rPr dirty="0"/>
              <a:t>Open Source </a:t>
            </a:r>
            <a:r>
              <a:rPr lang="en-US" dirty="0"/>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Started July 2014</a:t>
            </a:r>
            <a:endParaRPr lang="en-US" dirty="0"/>
          </a:p>
          <a:p>
            <a:pPr marL="413384" indent="-413384" defTabSz="543305">
              <a:spcBef>
                <a:spcPts val="2900"/>
              </a:spcBef>
              <a:defRPr sz="4464"/>
            </a:pPr>
            <a:r>
              <a:rPr lang="en-US" dirty="0"/>
              <a:t>168 contributors</a:t>
            </a:r>
          </a:p>
          <a:p>
            <a:pPr marL="413384" indent="-413384" defTabSz="543305">
              <a:spcBef>
                <a:spcPts val="2900"/>
              </a:spcBef>
              <a:defRPr sz="4464"/>
            </a:pPr>
            <a:r>
              <a:rPr dirty="0"/>
              <a:t>1.0 on June 20, 2019</a:t>
            </a:r>
            <a:endParaRPr lang="en-US" dirty="0"/>
          </a:p>
          <a:p>
            <a:pPr marL="413384" indent="-413384" defTabSz="543305">
              <a:spcBef>
                <a:spcPts val="2900"/>
              </a:spcBef>
              <a:buBlip>
                <a:blip r:embed="rId3"/>
              </a:buBlip>
              <a:defRPr sz="4464"/>
            </a:pPr>
            <a:endParaRPr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a:t> Functions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332894"/>
            <a:ext cx="680955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a:hlinkClick r:id="rId4"/>
              </a:rPr>
              <a:t>https://docs.dbatools.io</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xfrm>
            <a:off x="1041400" y="2768600"/>
            <a:ext cx="10922000" cy="3646948"/>
          </a:xfrm>
          <a:prstGeom prst="rect">
            <a:avLst/>
          </a:prstGeom>
        </p:spPr>
        <p:txBody>
          <a:bodyPr/>
          <a:lstStyle/>
          <a:p>
            <a:pPr>
              <a:buBlip>
                <a:blip r:embed="rId3"/>
              </a:buBlip>
              <a:defRPr sz="4800"/>
            </a:pPr>
            <a:r>
              <a:rPr dirty="0"/>
              <a:t>Mega multitool vs. Swiss Army Knife</a:t>
            </a:r>
          </a:p>
          <a:p>
            <a:pPr>
              <a:buBlip>
                <a:blip r:embed="rId3"/>
              </a:buBlip>
              <a:defRPr sz="4800"/>
            </a:pPr>
            <a:r>
              <a:rPr dirty="0"/>
              <a:t>Release frequency </a:t>
            </a:r>
          </a:p>
          <a:p>
            <a:pPr>
              <a:buBlip>
                <a:blip r:embed="rId3"/>
              </a:buBlip>
              <a:defRPr sz="4800"/>
            </a:pPr>
            <a:r>
              <a:rPr dirty="0"/>
              <a:t>Community-driven</a:t>
            </a:r>
          </a:p>
        </p:txBody>
      </p:sp>
      <p:pic>
        <p:nvPicPr>
          <p:cNvPr id="225" name="SACAMPER.jpg" descr="SACAMPER.jpg"/>
          <p:cNvPicPr>
            <a:picLocks noChangeAspect="1"/>
          </p:cNvPicPr>
          <p:nvPr/>
        </p:nvPicPr>
        <p:blipFill>
          <a:blip r:embed="rId4"/>
          <a:stretch>
            <a:fillRect/>
          </a:stretch>
        </p:blipFill>
        <p:spPr>
          <a:xfrm>
            <a:off x="7395432" y="4023775"/>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348854" y="402377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1041400" y="266700"/>
            <a:ext cx="10922000" cy="1003300"/>
          </a:xfrm>
          <a:prstGeom prst="rect">
            <a:avLst/>
          </a:prstGeom>
        </p:spPr>
        <p:txBody>
          <a:bodyPr>
            <a:normAutofit fontScale="90000"/>
          </a:bodyPr>
          <a:lstStyle/>
          <a:p>
            <a:r>
              <a:rPr lang="en-US" sz="6600" dirty="0"/>
              <a:t>Server Management Objects</a:t>
            </a:r>
            <a:endParaRPr sz="6000" dirty="0"/>
          </a:p>
        </p:txBody>
      </p:sp>
      <p:sp>
        <p:nvSpPr>
          <p:cNvPr id="243" name="Body"/>
          <p:cNvSpPr txBox="1">
            <a:spLocks noGrp="1"/>
          </p:cNvSpPr>
          <p:nvPr>
            <p:ph type="body" idx="1"/>
          </p:nvPr>
        </p:nvSpPr>
        <p:spPr>
          <a:prstGeom prst="rect">
            <a:avLst/>
          </a:prstGeom>
        </p:spPr>
        <p:txBody>
          <a:bodyPr/>
          <a:lstStyle/>
          <a:p>
            <a:pPr>
              <a:buBlip>
                <a:blip r:embed="rId3"/>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3"/>
              </a:buBlip>
            </a:pPr>
            <a:r>
              <a:rPr lang="en-US" dirty="0"/>
              <a:t>Can be unwieldy</a:t>
            </a:r>
          </a:p>
        </p:txBody>
      </p:sp>
      <p:pic>
        <p:nvPicPr>
          <p:cNvPr id="3" name="Picture 2" descr="A screenshot of a cell phone&#10;&#10;Description automatically generated">
            <a:extLst>
              <a:ext uri="{FF2B5EF4-FFF2-40B4-BE49-F238E27FC236}">
                <a16:creationId xmlns:a16="http://schemas.microsoft.com/office/drawing/2014/main" id="{65C91DAD-23A8-468A-AABA-22D096DC0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8" y="2533650"/>
            <a:ext cx="3000375" cy="68865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5426AC3-8084-4DC2-A834-AE611DA2F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723" y="1171575"/>
            <a:ext cx="3000375" cy="831532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80A3267-4D7E-46FE-829A-CC0D4D784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383" y="2533650"/>
            <a:ext cx="3409950" cy="6953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BDA0999-9149-4F68-802E-B35EF4771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172" y="2076450"/>
            <a:ext cx="3581400" cy="7410450"/>
          </a:xfrm>
          <a:prstGeom prst="rect">
            <a:avLst/>
          </a:prstGeom>
        </p:spPr>
      </p:pic>
      <p:sp>
        <p:nvSpPr>
          <p:cNvPr id="10" name="Rectangle 9">
            <a:extLst>
              <a:ext uri="{FF2B5EF4-FFF2-40B4-BE49-F238E27FC236}">
                <a16:creationId xmlns:a16="http://schemas.microsoft.com/office/drawing/2014/main" id="{8C923287-8A0B-4E75-A9A2-58C475AECAD7}"/>
              </a:ext>
            </a:extLst>
          </p:cNvPr>
          <p:cNvSpPr/>
          <p:nvPr/>
        </p:nvSpPr>
        <p:spPr>
          <a:xfrm>
            <a:off x="45279" y="9486900"/>
            <a:ext cx="12459638" cy="276999"/>
          </a:xfrm>
          <a:prstGeom prst="rect">
            <a:avLst/>
          </a:prstGeom>
        </p:spPr>
        <p:txBody>
          <a:bodyPr wrap="square">
            <a:spAutoFit/>
          </a:bodyPr>
          <a:lstStyle/>
          <a:p>
            <a:r>
              <a:rPr lang="en-US" sz="1200" dirty="0"/>
              <a:t>https://docs.microsoft.com/en-us/sql/relational-databases/server-management-objects-smo/smo-object-model-diagram?view=sql-server-2017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545-F1CE-49EF-8AB5-296B25B98D45}"/>
              </a:ext>
            </a:extLst>
          </p:cNvPr>
          <p:cNvSpPr>
            <a:spLocks noGrp="1"/>
          </p:cNvSpPr>
          <p:nvPr>
            <p:ph type="title"/>
          </p:nvPr>
        </p:nvSpPr>
        <p:spPr/>
        <p:txBody>
          <a:bodyPr/>
          <a:lstStyle/>
          <a:p>
            <a:r>
              <a:rPr lang="en-US" dirty="0"/>
              <a:t>Testimonials</a:t>
            </a:r>
          </a:p>
        </p:txBody>
      </p:sp>
      <p:pic>
        <p:nvPicPr>
          <p:cNvPr id="5" name="Picture 4" descr="A screenshot of a cell phone&#10;&#10;Description automatically generated">
            <a:extLst>
              <a:ext uri="{FF2B5EF4-FFF2-40B4-BE49-F238E27FC236}">
                <a16:creationId xmlns:a16="http://schemas.microsoft.com/office/drawing/2014/main" id="{F84D5DCD-D7DF-4885-8FB5-5F4CCF9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87" y="1928812"/>
            <a:ext cx="6157912" cy="61907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97AAB1F-381A-4C19-A748-0BF64AB59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99" y="1814513"/>
            <a:ext cx="6157913" cy="31939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8F8C28-CF98-4474-8E76-3EE686980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736" y="4994124"/>
            <a:ext cx="6229187" cy="3621234"/>
          </a:xfrm>
          <a:prstGeom prst="rect">
            <a:avLst/>
          </a:prstGeom>
        </p:spPr>
      </p:pic>
    </p:spTree>
    <p:extLst>
      <p:ext uri="{BB962C8B-B14F-4D97-AF65-F5344CB8AC3E}">
        <p14:creationId xmlns:p14="http://schemas.microsoft.com/office/powerpoint/2010/main" val="1064257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rPr lang="en-US" dirty="0"/>
              <a:t>Get Involved!</a:t>
            </a:r>
            <a:endParaRPr dirty="0"/>
          </a:p>
        </p:txBody>
      </p:sp>
      <p:sp>
        <p:nvSpPr>
          <p:cNvPr id="229" name="Issues…"/>
          <p:cNvSpPr txBox="1">
            <a:spLocks noGrp="1"/>
          </p:cNvSpPr>
          <p:nvPr>
            <p:ph type="body" idx="1"/>
          </p:nvPr>
        </p:nvSpPr>
        <p:spPr>
          <a:prstGeom prst="rect">
            <a:avLst/>
          </a:prstGeom>
        </p:spPr>
        <p:txBody>
          <a:bodyPr/>
          <a:lstStyle/>
          <a:p>
            <a:pPr>
              <a:buBlip>
                <a:blip r:embed="rId2"/>
              </a:buBlip>
            </a:pPr>
            <a:r>
              <a:rPr lang="en-US" dirty="0">
                <a:hlinkClick r:id="rId3"/>
              </a:rPr>
              <a:t>https://dbatools.io/</a:t>
            </a:r>
            <a:endParaRPr lang="en-US" dirty="0"/>
          </a:p>
          <a:p>
            <a:pPr>
              <a:buBlip>
                <a:blip r:embed="rId2"/>
              </a:buBlip>
            </a:pPr>
            <a:r>
              <a:rPr dirty="0"/>
              <a:t>Issues</a:t>
            </a:r>
          </a:p>
          <a:p>
            <a:pPr>
              <a:buBlip>
                <a:blip r:embed="rId2"/>
              </a:buBlip>
            </a:pPr>
            <a:r>
              <a:rPr dirty="0"/>
              <a:t>Feature Requests</a:t>
            </a:r>
          </a:p>
          <a:p>
            <a:pPr>
              <a:buBlip>
                <a:blip r:embed="rId2"/>
              </a:buBlip>
            </a:pPr>
            <a:r>
              <a:rPr dirty="0"/>
              <a:t>Documentation</a:t>
            </a:r>
          </a:p>
          <a:p>
            <a:r>
              <a:rPr lang="en-US" dirty="0"/>
              <a:t>Slack!</a:t>
            </a:r>
          </a:p>
          <a:p>
            <a:pPr>
              <a:buBlip>
                <a:blip r:embed="rId2"/>
              </a:buBlip>
            </a:pPr>
            <a:r>
              <a:rPr dirty="0"/>
              <a:t>Code!</a:t>
            </a:r>
            <a:endParaRPr lang="en-US"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riding motorcycles on a city street&#10;&#10;Description automatically generated">
            <a:extLst>
              <a:ext uri="{FF2B5EF4-FFF2-40B4-BE49-F238E27FC236}">
                <a16:creationId xmlns:a16="http://schemas.microsoft.com/office/drawing/2014/main" id="{45DB4192-260E-437A-B08C-116CF0283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731"/>
            <a:ext cx="13004800" cy="9138137"/>
          </a:xfrm>
          <a:prstGeom prst="rect">
            <a:avLst/>
          </a:prstGeom>
        </p:spPr>
      </p:pic>
    </p:spTree>
    <p:extLst>
      <p:ext uri="{BB962C8B-B14F-4D97-AF65-F5344CB8AC3E}">
        <p14:creationId xmlns:p14="http://schemas.microsoft.com/office/powerpoint/2010/main" val="110360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77" name="Dbatools"/>
          <p:cNvSpPr txBox="1">
            <a:spLocks noGrp="1"/>
          </p:cNvSpPr>
          <p:nvPr>
            <p:ph type="ctrTitle"/>
          </p:nvPr>
        </p:nvSpPr>
        <p:spPr>
          <a:xfrm>
            <a:off x="1422400" y="4350327"/>
            <a:ext cx="10541000" cy="2332182"/>
          </a:xfrm>
          <a:prstGeom prst="rect">
            <a:avLst/>
          </a:prstGeom>
        </p:spPr>
        <p:txBody>
          <a:bodyPr/>
          <a:lstStyle/>
          <a:p>
            <a:r>
              <a:rPr lang="en-US" dirty="0" err="1"/>
              <a:t>Dbatools</a:t>
            </a:r>
            <a:r>
              <a:rPr lang="en-US" dirty="0"/>
              <a:t> for the Uninitiated</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3349725"/>
            <a:ext cx="7667722" cy="4301068"/>
          </a:xfrm>
          <a:prstGeom prst="rect">
            <a:avLst/>
          </a:prstGeom>
        </p:spPr>
        <p:txBody>
          <a:bodyPr/>
          <a:lstStyle/>
          <a:p>
            <a:pPr marL="0" indent="0" defTabSz="463747">
              <a:spcBef>
                <a:spcPts val="2500"/>
              </a:spcBef>
              <a:buSzTx/>
              <a:buNone/>
              <a:defRPr sz="5372"/>
            </a:pPr>
            <a:r>
              <a:rPr dirty="0"/>
              <a:t>https://flxsql.com/</a:t>
            </a:r>
            <a:endParaRPr lang="en-US" dirty="0"/>
          </a:p>
          <a:p>
            <a:pPr marL="0" indent="0" defTabSz="463747">
              <a:spcBef>
                <a:spcPts val="2500"/>
              </a:spcBef>
              <a:buSzTx/>
              <a:buNone/>
              <a:defRPr sz="5372"/>
            </a:pPr>
            <a:r>
              <a:rPr lang="en-US" u="sng" dirty="0">
                <a:hlinkClick r:id="rId2"/>
              </a:rPr>
              <a:t>andy@flxsql.com</a:t>
            </a:r>
          </a:p>
          <a:p>
            <a:pPr marL="0" indent="0" defTabSz="463747">
              <a:spcBef>
                <a:spcPts val="2500"/>
              </a:spcBef>
              <a:buSzTx/>
              <a:buNone/>
              <a:defRPr sz="5372"/>
            </a:pPr>
            <a:r>
              <a:rPr dirty="0"/>
              <a:t>@</a:t>
            </a:r>
            <a:r>
              <a:rPr dirty="0" err="1"/>
              <a:t>alevyinroc</a:t>
            </a:r>
            <a:endParaRPr dirty="0"/>
          </a:p>
          <a:p>
            <a:pPr marL="0" lvl="2" indent="0" defTabSz="463747">
              <a:spcBef>
                <a:spcPts val="2500"/>
              </a:spcBef>
              <a:buSzTx/>
              <a:buNone/>
              <a:defRPr sz="5372"/>
            </a:pPr>
            <a:r>
              <a:rPr dirty="0"/>
              <a:t>      </a:t>
            </a:r>
          </a:p>
        </p:txBody>
      </p:sp>
      <p:pic>
        <p:nvPicPr>
          <p:cNvPr id="236" name="In-2C-128px-R.png" descr="In-2C-128px-R.png"/>
          <p:cNvPicPr>
            <a:picLocks noChangeAspect="1"/>
          </p:cNvPicPr>
          <p:nvPr/>
        </p:nvPicPr>
        <p:blipFill>
          <a:blip r:embed="rId3"/>
          <a:stretch>
            <a:fillRect/>
          </a:stretch>
        </p:blipFill>
        <p:spPr>
          <a:xfrm>
            <a:off x="1012256" y="6678462"/>
            <a:ext cx="941495" cy="866988"/>
          </a:xfrm>
          <a:prstGeom prst="rect">
            <a:avLst/>
          </a:prstGeom>
          <a:ln w="12700">
            <a:miter lim="400000"/>
          </a:ln>
        </p:spPr>
      </p:pic>
      <p:pic>
        <p:nvPicPr>
          <p:cNvPr id="237" name="Twitter_Logo_Blue.png" descr="Twitter_Logo_Blue.png"/>
          <p:cNvPicPr>
            <a:picLocks noChangeAspect="1"/>
          </p:cNvPicPr>
          <p:nvPr/>
        </p:nvPicPr>
        <p:blipFill>
          <a:blip r:embed="rId4"/>
          <a:stretch>
            <a:fillRect/>
          </a:stretch>
        </p:blipFill>
        <p:spPr>
          <a:xfrm>
            <a:off x="1967831" y="6431225"/>
            <a:ext cx="1361463" cy="1361463"/>
          </a:xfrm>
          <a:prstGeom prst="rect">
            <a:avLst/>
          </a:prstGeom>
          <a:ln w="12700">
            <a:miter lim="400000"/>
          </a:ln>
        </p:spPr>
      </p:pic>
      <p:pic>
        <p:nvPicPr>
          <p:cNvPr id="238" name="Slack_Mark_Web.png" descr="Slack_Mark_Web.png"/>
          <p:cNvPicPr>
            <a:picLocks noChangeAspect="1"/>
          </p:cNvPicPr>
          <p:nvPr/>
        </p:nvPicPr>
        <p:blipFill>
          <a:blip r:embed="rId5"/>
          <a:stretch>
            <a:fillRect/>
          </a:stretch>
        </p:blipFill>
        <p:spPr>
          <a:xfrm>
            <a:off x="2855494" y="6153565"/>
            <a:ext cx="1916782" cy="1916782"/>
          </a:xfrm>
          <a:prstGeom prst="rect">
            <a:avLst/>
          </a:prstGeom>
          <a:ln w="12700">
            <a:miter lim="400000"/>
          </a:ln>
        </p:spPr>
      </p:pic>
      <p:pic>
        <p:nvPicPr>
          <p:cNvPr id="239" name="Octocat.png" descr="Octocat.png"/>
          <p:cNvPicPr>
            <a:picLocks noChangeAspect="1"/>
          </p:cNvPicPr>
          <p:nvPr/>
        </p:nvPicPr>
        <p:blipFill>
          <a:blip r:embed="rId6"/>
          <a:stretch>
            <a:fillRect/>
          </a:stretch>
        </p:blipFill>
        <p:spPr>
          <a:xfrm>
            <a:off x="4383165" y="6546098"/>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7"/>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sp>
        <p:nvSpPr>
          <p:cNvPr id="3" name="Text Placeholder 2">
            <a:extLst>
              <a:ext uri="{FF2B5EF4-FFF2-40B4-BE49-F238E27FC236}">
                <a16:creationId xmlns:a16="http://schemas.microsoft.com/office/drawing/2014/main" id="{D02F6EE6-1024-4430-AD96-FB419AB4598F}"/>
              </a:ext>
            </a:extLst>
          </p:cNvPr>
          <p:cNvSpPr>
            <a:spLocks noGrp="1"/>
          </p:cNvSpPr>
          <p:nvPr>
            <p:ph type="body" idx="1"/>
          </p:nvPr>
        </p:nvSpPr>
        <p:spPr/>
        <p:txBody>
          <a:bodyPr/>
          <a:lstStyle/>
          <a:p>
            <a:r>
              <a:rPr lang="en-US" dirty="0"/>
              <a:t>Former Developer</a:t>
            </a:r>
          </a:p>
          <a:p>
            <a:r>
              <a:rPr lang="en-US" dirty="0"/>
              <a:t>Let’s code our way through</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1041400" y="2045307"/>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Why Do We Script?</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rPr dirty="0"/>
              <a:t>Why </a:t>
            </a:r>
            <a:r>
              <a:rPr lang="en-US" dirty="0"/>
              <a:t>Script</a:t>
            </a:r>
            <a:r>
              <a:rPr dirty="0"/>
              <a:t>?</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Scripting is </a:t>
            </a:r>
            <a:r>
              <a:rPr lang="en-US" dirty="0"/>
              <a:t>documentation</a:t>
            </a:r>
            <a:endParaRPr dirty="0"/>
          </a:p>
          <a:p>
            <a:pPr>
              <a:defRPr sz="4800"/>
            </a:pPr>
            <a:r>
              <a:rPr lang="en-US" dirty="0"/>
              <a:t>Trackable</a:t>
            </a:r>
            <a:endParaRPr dirty="0"/>
          </a:p>
          <a:p>
            <a:pPr>
              <a:defRPr sz="4800"/>
            </a:pPr>
            <a:r>
              <a:rPr lang="en-US" dirty="0"/>
              <a:t>Repeatable</a:t>
            </a:r>
            <a:endParaRPr dirty="0"/>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1335</TotalTime>
  <Words>492</Words>
  <Application>Microsoft Office PowerPoint</Application>
  <PresentationFormat>Custom</PresentationFormat>
  <Paragraphs>94</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Script?</vt:lpstr>
      <vt:lpstr>PowerPoint Presentation</vt:lpstr>
      <vt:lpstr>SQL Server &amp; PowerShell</vt:lpstr>
      <vt:lpstr>What is dbatools?</vt:lpstr>
      <vt:lpstr>dbatools Functions</vt:lpstr>
      <vt:lpstr>dbatools vs. sqlserver</vt:lpstr>
      <vt:lpstr>Server Management Objects</vt:lpstr>
      <vt:lpstr>PowerPoint Presentation</vt:lpstr>
      <vt:lpstr>PowerPoint Presentation</vt:lpstr>
      <vt:lpstr>Testimonials</vt:lpstr>
      <vt:lpstr>Get Involved!</vt:lpstr>
      <vt:lpstr>PowerPoint Presentation</vt:lpstr>
      <vt:lpstr>Where to Find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73</cp:revision>
  <dcterms:modified xsi:type="dcterms:W3CDTF">2019-07-18T12:26:08Z</dcterms:modified>
</cp:coreProperties>
</file>